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698" r:id="rId2"/>
  </p:sldMasterIdLst>
  <p:notesMasterIdLst>
    <p:notesMasterId r:id="rId16"/>
  </p:notesMasterIdLst>
  <p:handoutMasterIdLst>
    <p:handoutMasterId r:id="rId17"/>
  </p:handoutMasterIdLst>
  <p:sldIdLst>
    <p:sldId id="265" r:id="rId3"/>
    <p:sldId id="275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63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03" autoAdjust="0"/>
    <p:restoredTop sz="94595" autoAdjust="0"/>
  </p:normalViewPr>
  <p:slideViewPr>
    <p:cSldViewPr snapToGrid="0" snapToObjects="1" showGuides="1">
      <p:cViewPr varScale="1">
        <p:scale>
          <a:sx n="123" d="100"/>
          <a:sy n="123" d="100"/>
        </p:scale>
        <p:origin x="192" y="400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Заменить изображение? перерисовать?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51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Дорисовать что-нибудь?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83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Таблица через плюс+-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51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13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Редактируемый элемент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Город и год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Место для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/>
              <a:t>Контактные данные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50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  <p:sldLayoutId id="2147483710" r:id="rId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9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0832" y="2104557"/>
            <a:ext cx="8229600" cy="705749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Автоматизация обработки изображения формата 360</a:t>
            </a:r>
            <a:r>
              <a:rPr lang="en-US" sz="4000" dirty="0"/>
              <a:t> </a:t>
            </a:r>
            <a:r>
              <a:rPr lang="ru-RU" sz="4000" dirty="0"/>
              <a:t>градусов</a:t>
            </a:r>
            <a:endParaRPr lang="en-US" sz="4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024128" y="3637205"/>
            <a:ext cx="7327392" cy="617803"/>
          </a:xfrm>
        </p:spPr>
        <p:txBody>
          <a:bodyPr>
            <a:normAutofit fontScale="85000" lnSpcReduction="10000"/>
          </a:bodyPr>
          <a:lstStyle/>
          <a:p>
            <a:r>
              <a:rPr lang="ru-RU" sz="2000" dirty="0" err="1"/>
              <a:t>Стоколяс</a:t>
            </a:r>
            <a:r>
              <a:rPr lang="ru-RU" sz="2000" dirty="0"/>
              <a:t> Ирина Андреевна, Р3400</a:t>
            </a:r>
          </a:p>
          <a:p>
            <a:r>
              <a:rPr lang="ru-RU" sz="2000" dirty="0"/>
              <a:t>Руководитель</a:t>
            </a:r>
            <a:r>
              <a:rPr lang="en-US" sz="2000" dirty="0"/>
              <a:t>: </a:t>
            </a:r>
            <a:r>
              <a:rPr lang="ru-RU" sz="2000" dirty="0" err="1"/>
              <a:t>Балакшин</a:t>
            </a:r>
            <a:r>
              <a:rPr lang="ru-RU" sz="2000" dirty="0"/>
              <a:t> П.В., доцент кафедры ВТ, к.т.н.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4">
            <a:extLst>
              <a:ext uri="{FF2B5EF4-FFF2-40B4-BE49-F238E27FC236}">
                <a16:creationId xmlns:a16="http://schemas.microsoft.com/office/drawing/2014/main" id="{E8140099-A597-5E4F-B326-3A74D52A216A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11769" y="1294047"/>
            <a:ext cx="6375031" cy="3051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915" y="0"/>
            <a:ext cx="6732433" cy="679622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0000"/>
                </a:solidFill>
              </a:rPr>
              <a:t>Пользовательский интерфейс</a:t>
            </a:r>
            <a:endParaRPr lang="en-US" sz="31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E094D-DE27-EF43-BA95-3724AF8883F5}"/>
              </a:ext>
            </a:extLst>
          </p:cNvPr>
          <p:cNvSpPr txBox="1"/>
          <p:nvPr/>
        </p:nvSpPr>
        <p:spPr>
          <a:xfrm>
            <a:off x="8640000" y="4680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10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06006B1-39ED-3343-A44F-71CDAE03A33A}"/>
              </a:ext>
            </a:extLst>
          </p:cNvPr>
          <p:cNvSpPr/>
          <p:nvPr/>
        </p:nvSpPr>
        <p:spPr>
          <a:xfrm>
            <a:off x="2866767" y="1782360"/>
            <a:ext cx="2755557" cy="156930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105C804-3C51-AE41-965B-A7B2D10611AF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1488989" y="2222307"/>
            <a:ext cx="1377778" cy="344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C1FB8D-E726-C44A-B46E-F745043DB4EE}"/>
              </a:ext>
            </a:extLst>
          </p:cNvPr>
          <p:cNvSpPr txBox="1"/>
          <p:nvPr/>
        </p:nvSpPr>
        <p:spPr>
          <a:xfrm>
            <a:off x="457200" y="1914530"/>
            <a:ext cx="2063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0000"/>
                </a:solidFill>
              </a:rPr>
              <a:t>Область </a:t>
            </a:r>
            <a:r>
              <a:rPr lang="en-US" sz="1400" dirty="0">
                <a:solidFill>
                  <a:srgbClr val="000000"/>
                </a:solidFill>
              </a:rPr>
              <a:t>Drag-and-Drop</a:t>
            </a:r>
            <a:endParaRPr 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126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5408A38-17F6-A34E-B843-A6FC366A85A3}"/>
              </a:ext>
            </a:extLst>
          </p:cNvPr>
          <p:cNvSpPr/>
          <p:nvPr/>
        </p:nvSpPr>
        <p:spPr>
          <a:xfrm>
            <a:off x="6325140" y="165530"/>
            <a:ext cx="2543460" cy="1045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23B56D5-8D3A-A34F-B65E-EAC072F206E0}"/>
              </a:ext>
            </a:extLst>
          </p:cNvPr>
          <p:cNvSpPr/>
          <p:nvPr/>
        </p:nvSpPr>
        <p:spPr>
          <a:xfrm>
            <a:off x="19631" y="4056222"/>
            <a:ext cx="2543460" cy="1045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915" y="0"/>
            <a:ext cx="6732433" cy="679622"/>
          </a:xfrm>
        </p:spPr>
        <p:txBody>
          <a:bodyPr>
            <a:normAutofit/>
          </a:bodyPr>
          <a:lstStyle/>
          <a:p>
            <a:r>
              <a:rPr lang="ru-RU" sz="3100" dirty="0">
                <a:solidFill>
                  <a:srgbClr val="000000"/>
                </a:solidFill>
              </a:rPr>
              <a:t>Сравнительный анализ приложений</a:t>
            </a:r>
            <a:endParaRPr lang="en-US" sz="31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E094D-DE27-EF43-BA95-3724AF8883F5}"/>
              </a:ext>
            </a:extLst>
          </p:cNvPr>
          <p:cNvSpPr txBox="1"/>
          <p:nvPr/>
        </p:nvSpPr>
        <p:spPr>
          <a:xfrm>
            <a:off x="8640000" y="4680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11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36FD4D14-59E7-2340-B638-68A409B42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769771"/>
              </p:ext>
            </p:extLst>
          </p:nvPr>
        </p:nvGraphicFramePr>
        <p:xfrm>
          <a:off x="357914" y="679622"/>
          <a:ext cx="8282084" cy="37265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29754">
                  <a:extLst>
                    <a:ext uri="{9D8B030D-6E8A-4147-A177-3AD203B41FA5}">
                      <a16:colId xmlns:a16="http://schemas.microsoft.com/office/drawing/2014/main" val="562017118"/>
                    </a:ext>
                  </a:extLst>
                </a:gridCol>
                <a:gridCol w="1784110">
                  <a:extLst>
                    <a:ext uri="{9D8B030D-6E8A-4147-A177-3AD203B41FA5}">
                      <a16:colId xmlns:a16="http://schemas.microsoft.com/office/drawing/2014/main" val="999311202"/>
                    </a:ext>
                  </a:extLst>
                </a:gridCol>
                <a:gridCol w="1784110">
                  <a:extLst>
                    <a:ext uri="{9D8B030D-6E8A-4147-A177-3AD203B41FA5}">
                      <a16:colId xmlns:a16="http://schemas.microsoft.com/office/drawing/2014/main" val="3978933788"/>
                    </a:ext>
                  </a:extLst>
                </a:gridCol>
                <a:gridCol w="1784110">
                  <a:extLst>
                    <a:ext uri="{9D8B030D-6E8A-4147-A177-3AD203B41FA5}">
                      <a16:colId xmlns:a16="http://schemas.microsoft.com/office/drawing/2014/main" val="2891994184"/>
                    </a:ext>
                  </a:extLst>
                </a:gridCol>
              </a:tblGrid>
              <a:tr h="331357"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 dirty="0">
                          <a:effectLst/>
                        </a:rPr>
                        <a:t> </a:t>
                      </a:r>
                      <a:endParaRPr lang="ru-RU" sz="1600" kern="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Gear 360 ActionDirector</a:t>
                      </a:r>
                      <a:endParaRPr lang="ru-RU" sz="1600" kern="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Kolor Autopano Giga</a:t>
                      </a:r>
                      <a:endParaRPr lang="ru-RU" sz="1600" kern="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Разработанное приложение</a:t>
                      </a:r>
                      <a:endParaRPr lang="ru-RU" sz="1600" kern="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extLst>
                  <a:ext uri="{0D108BD9-81ED-4DB2-BD59-A6C34878D82A}">
                    <a16:rowId xmlns:a16="http://schemas.microsoft.com/office/drawing/2014/main" val="2903177519"/>
                  </a:ext>
                </a:extLst>
              </a:tr>
              <a:tr h="647294"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 dirty="0">
                          <a:effectLst/>
                        </a:rPr>
                        <a:t>Среднее время, затраченное пользователем на обработку</a:t>
                      </a:r>
                      <a:endParaRPr lang="ru-RU" sz="1600" kern="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r>
                        <a:rPr lang="ru-RU" sz="1600" kern="150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ru-RU" sz="1600" kern="150" dirty="0">
                          <a:solidFill>
                            <a:srgbClr val="000000"/>
                          </a:solidFill>
                          <a:effectLst/>
                        </a:rPr>
                        <a:t>3 </a:t>
                      </a: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</a:rPr>
                        <a:t>± 0,5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>
                          <a:solidFill>
                            <a:srgbClr val="000000"/>
                          </a:solidFill>
                          <a:effectLst/>
                        </a:rPr>
                        <a:t>127,25 ± </a:t>
                      </a:r>
                      <a:r>
                        <a:rPr lang="ru-RU" sz="1600" kern="150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ru-RU" sz="1600" kern="15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</a:rPr>
                        <a:t>16,05 ± </a:t>
                      </a:r>
                      <a:r>
                        <a:rPr lang="ru-RU" sz="1600" kern="15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ru-RU" sz="1600" kern="150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extLst>
                  <a:ext uri="{0D108BD9-81ED-4DB2-BD59-A6C34878D82A}">
                    <a16:rowId xmlns:a16="http://schemas.microsoft.com/office/drawing/2014/main" val="3101207818"/>
                  </a:ext>
                </a:extLst>
              </a:tr>
              <a:tr h="489326"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 dirty="0">
                          <a:effectLst/>
                        </a:rPr>
                        <a:t>Среднее время рендера </a:t>
                      </a:r>
                      <a:br>
                        <a:rPr lang="ru-RU" sz="1600" kern="150" dirty="0">
                          <a:effectLst/>
                        </a:rPr>
                      </a:br>
                      <a:r>
                        <a:rPr lang="ru-RU" sz="1600" kern="150" dirty="0">
                          <a:effectLst/>
                        </a:rPr>
                        <a:t>для разрешения 3888х7776</a:t>
                      </a:r>
                      <a:endParaRPr lang="ru-RU" sz="1600" kern="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</a:rPr>
                        <a:t>3,73 ± 0,12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</a:rPr>
                        <a:t>3,37 ± 0,06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>
                          <a:solidFill>
                            <a:srgbClr val="000000"/>
                          </a:solidFill>
                          <a:effectLst/>
                        </a:rPr>
                        <a:t>5,7 ± 0,04</a:t>
                      </a:r>
                      <a:endParaRPr lang="ru-RU" sz="1600" kern="15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extLst>
                  <a:ext uri="{0D108BD9-81ED-4DB2-BD59-A6C34878D82A}">
                    <a16:rowId xmlns:a16="http://schemas.microsoft.com/office/drawing/2014/main" val="2232784371"/>
                  </a:ext>
                </a:extLst>
              </a:tr>
              <a:tr h="489326"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 dirty="0">
                          <a:effectLst/>
                        </a:rPr>
                        <a:t>Среднее время рендера </a:t>
                      </a:r>
                      <a:br>
                        <a:rPr lang="ru-RU" sz="1600" kern="150" dirty="0">
                          <a:effectLst/>
                        </a:rPr>
                      </a:br>
                      <a:r>
                        <a:rPr lang="ru-RU" sz="1600" kern="150" dirty="0">
                          <a:effectLst/>
                        </a:rPr>
                        <a:t>для разрешения 2736 </a:t>
                      </a:r>
                      <a:r>
                        <a:rPr lang="en-US" sz="1600" kern="150" dirty="0">
                          <a:effectLst/>
                        </a:rPr>
                        <a:t>x</a:t>
                      </a:r>
                      <a:r>
                        <a:rPr lang="ru-RU" sz="1600" kern="150" dirty="0">
                          <a:effectLst/>
                        </a:rPr>
                        <a:t> 5472</a:t>
                      </a:r>
                      <a:endParaRPr lang="ru-RU" sz="1600" kern="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</a:rPr>
                        <a:t>2,98 ± 0,01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</a:rPr>
                        <a:t>2,96 ± 0,05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>
                          <a:solidFill>
                            <a:srgbClr val="000000"/>
                          </a:solidFill>
                          <a:effectLst/>
                        </a:rPr>
                        <a:t>4,25 ± 0,04</a:t>
                      </a:r>
                      <a:endParaRPr lang="ru-RU" sz="1600" kern="15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extLst>
                  <a:ext uri="{0D108BD9-81ED-4DB2-BD59-A6C34878D82A}">
                    <a16:rowId xmlns:a16="http://schemas.microsoft.com/office/drawing/2014/main" val="3655587786"/>
                  </a:ext>
                </a:extLst>
              </a:tr>
              <a:tr h="489326"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 dirty="0">
                          <a:effectLst/>
                        </a:rPr>
                        <a:t>Полное среднее время </a:t>
                      </a:r>
                      <a:br>
                        <a:rPr lang="ru-RU" sz="1600" kern="150" dirty="0">
                          <a:effectLst/>
                        </a:rPr>
                      </a:br>
                      <a:r>
                        <a:rPr lang="ru-RU" sz="1600" kern="150" dirty="0">
                          <a:effectLst/>
                        </a:rPr>
                        <a:t>для разрешения 3888х7776</a:t>
                      </a:r>
                      <a:endParaRPr lang="ru-RU" sz="1600" kern="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r>
                        <a:rPr lang="ru-RU" sz="1600" kern="15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r>
                        <a:rPr lang="ru-RU" sz="1600" kern="150" dirty="0">
                          <a:solidFill>
                            <a:srgbClr val="000000"/>
                          </a:solidFill>
                          <a:effectLst/>
                        </a:rPr>
                        <a:t>3 </a:t>
                      </a: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</a:rPr>
                        <a:t>± 0,5 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</a:rPr>
                        <a:t>128,07 ± </a:t>
                      </a:r>
                      <a:r>
                        <a:rPr lang="ru-RU" sz="1600" kern="150" dirty="0">
                          <a:solidFill>
                            <a:srgbClr val="000000"/>
                          </a:solidFill>
                          <a:effectLst/>
                        </a:rPr>
                        <a:t>30 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</a:rPr>
                        <a:t>21,75 ± </a:t>
                      </a:r>
                      <a:r>
                        <a:rPr lang="ru-RU" sz="1600" kern="150" dirty="0">
                          <a:solidFill>
                            <a:srgbClr val="000000"/>
                          </a:solidFill>
                          <a:effectLst/>
                        </a:rPr>
                        <a:t>2,8 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extLst>
                  <a:ext uri="{0D108BD9-81ED-4DB2-BD59-A6C34878D82A}">
                    <a16:rowId xmlns:a16="http://schemas.microsoft.com/office/drawing/2014/main" val="2729338583"/>
                  </a:ext>
                </a:extLst>
              </a:tr>
              <a:tr h="489326"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 dirty="0">
                          <a:effectLst/>
                        </a:rPr>
                        <a:t>Полное среднее время </a:t>
                      </a:r>
                      <a:br>
                        <a:rPr lang="ru-RU" sz="1600" kern="150" dirty="0">
                          <a:effectLst/>
                        </a:rPr>
                      </a:br>
                      <a:r>
                        <a:rPr lang="ru-RU" sz="1600" kern="150" dirty="0">
                          <a:effectLst/>
                        </a:rPr>
                        <a:t>для разрешения 2736 </a:t>
                      </a:r>
                      <a:r>
                        <a:rPr lang="en-US" sz="1600" kern="150" dirty="0">
                          <a:effectLst/>
                        </a:rPr>
                        <a:t>x</a:t>
                      </a:r>
                      <a:r>
                        <a:rPr lang="ru-RU" sz="1600" kern="150" dirty="0">
                          <a:effectLst/>
                        </a:rPr>
                        <a:t> 5472</a:t>
                      </a:r>
                      <a:endParaRPr lang="ru-RU" sz="1600" kern="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 dirty="0">
                          <a:solidFill>
                            <a:srgbClr val="000000"/>
                          </a:solidFill>
                          <a:effectLst/>
                        </a:rPr>
                        <a:t>28,98 </a:t>
                      </a: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</a:rPr>
                        <a:t>± 0,3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</a:rPr>
                        <a:t>132,78 ± </a:t>
                      </a:r>
                      <a:r>
                        <a:rPr lang="ru-RU" sz="1600" kern="150" dirty="0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</a:rPr>
                        <a:t>20,30 ± </a:t>
                      </a:r>
                      <a:r>
                        <a:rPr lang="ru-RU" sz="1600" kern="150" dirty="0">
                          <a:solidFill>
                            <a:srgbClr val="000000"/>
                          </a:solidFill>
                          <a:effectLst/>
                        </a:rPr>
                        <a:t>2,8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extLst>
                  <a:ext uri="{0D108BD9-81ED-4DB2-BD59-A6C34878D82A}">
                    <a16:rowId xmlns:a16="http://schemas.microsoft.com/office/drawing/2014/main" val="1691465072"/>
                  </a:ext>
                </a:extLst>
              </a:tr>
              <a:tr h="489326"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 dirty="0">
                          <a:effectLst/>
                        </a:rPr>
                        <a:t>Количество брака на выборке из 10-ти изображений</a:t>
                      </a:r>
                      <a:endParaRPr lang="ru-RU" sz="1600" kern="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</a:rPr>
                        <a:t>2-3 </a:t>
                      </a:r>
                      <a:r>
                        <a:rPr lang="en-US" sz="1600" kern="150" dirty="0" err="1">
                          <a:solidFill>
                            <a:srgbClr val="000000"/>
                          </a:solidFill>
                          <a:effectLst/>
                        </a:rPr>
                        <a:t>файла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</a:rPr>
                        <a:t>0 </a:t>
                      </a:r>
                      <a:r>
                        <a:rPr lang="en-US" sz="1600" kern="150" dirty="0" err="1">
                          <a:solidFill>
                            <a:srgbClr val="000000"/>
                          </a:solidFill>
                          <a:effectLst/>
                        </a:rPr>
                        <a:t>файлов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1600" kern="150" dirty="0" err="1">
                          <a:solidFill>
                            <a:srgbClr val="000000"/>
                          </a:solidFill>
                          <a:effectLst/>
                        </a:rPr>
                        <a:t>файл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765" marR="12765" marT="12765" marB="12765" anchor="ctr"/>
                </a:tc>
                <a:extLst>
                  <a:ext uri="{0D108BD9-81ED-4DB2-BD59-A6C34878D82A}">
                    <a16:rowId xmlns:a16="http://schemas.microsoft.com/office/drawing/2014/main" val="363793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305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23B56D5-8D3A-A34F-B65E-EAC072F206E0}"/>
              </a:ext>
            </a:extLst>
          </p:cNvPr>
          <p:cNvSpPr/>
          <p:nvPr/>
        </p:nvSpPr>
        <p:spPr>
          <a:xfrm>
            <a:off x="19631" y="4056222"/>
            <a:ext cx="2543460" cy="1045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915" y="0"/>
            <a:ext cx="6732433" cy="679622"/>
          </a:xfrm>
        </p:spPr>
        <p:txBody>
          <a:bodyPr>
            <a:normAutofit/>
          </a:bodyPr>
          <a:lstStyle/>
          <a:p>
            <a:r>
              <a:rPr lang="ru-RU" sz="3100" dirty="0">
                <a:solidFill>
                  <a:srgbClr val="000000"/>
                </a:solidFill>
              </a:rPr>
              <a:t>Результаты</a:t>
            </a:r>
            <a:endParaRPr lang="en-US" sz="31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E094D-DE27-EF43-BA95-3724AF8883F5}"/>
              </a:ext>
            </a:extLst>
          </p:cNvPr>
          <p:cNvSpPr txBox="1"/>
          <p:nvPr/>
        </p:nvSpPr>
        <p:spPr>
          <a:xfrm>
            <a:off x="8640000" y="4680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12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9EA861-67BD-AA48-9FAA-3F41FC3E454D}"/>
              </a:ext>
            </a:extLst>
          </p:cNvPr>
          <p:cNvSpPr txBox="1">
            <a:spLocks/>
          </p:cNvSpPr>
          <p:nvPr/>
        </p:nvSpPr>
        <p:spPr>
          <a:xfrm>
            <a:off x="357915" y="679622"/>
            <a:ext cx="8282085" cy="4000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946BA"/>
              </a:buClr>
              <a:buNone/>
            </a:pPr>
            <a:r>
              <a:rPr lang="ru-RU" sz="2900" i="1" dirty="0">
                <a:solidFill>
                  <a:srgbClr val="000000"/>
                </a:solidFill>
              </a:rPr>
              <a:t>Преимущества</a:t>
            </a:r>
            <a:r>
              <a:rPr lang="en-US" sz="2900" i="1" dirty="0">
                <a:solidFill>
                  <a:srgbClr val="000000"/>
                </a:solidFill>
              </a:rPr>
              <a:t>: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sz="2900" dirty="0" err="1">
                <a:solidFill>
                  <a:srgbClr val="000000"/>
                </a:solidFill>
              </a:rPr>
              <a:t>Крос</a:t>
            </a:r>
            <a:r>
              <a:rPr lang="en-US" sz="2900" dirty="0">
                <a:solidFill>
                  <a:srgbClr val="000000"/>
                </a:solidFill>
              </a:rPr>
              <a:t>c</a:t>
            </a:r>
            <a:r>
              <a:rPr lang="ru-RU" sz="2900" dirty="0" err="1">
                <a:solidFill>
                  <a:srgbClr val="000000"/>
                </a:solidFill>
              </a:rPr>
              <a:t>платформенность</a:t>
            </a:r>
            <a:r>
              <a:rPr lang="en-US" sz="2900" dirty="0">
                <a:solidFill>
                  <a:srgbClr val="000000"/>
                </a:solidFill>
              </a:rPr>
              <a:t>;</a:t>
            </a:r>
            <a:endParaRPr lang="ru-RU" sz="2900" dirty="0">
              <a:solidFill>
                <a:srgbClr val="000000"/>
              </a:solidFill>
            </a:endParaRP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sz="2900" dirty="0">
                <a:solidFill>
                  <a:srgbClr val="000000"/>
                </a:solidFill>
              </a:rPr>
              <a:t>Минимальные затраты времени со стороны пользователя на обработку изображений</a:t>
            </a:r>
            <a:r>
              <a:rPr lang="en-US" sz="2900" dirty="0">
                <a:solidFill>
                  <a:srgbClr val="000000"/>
                </a:solidFill>
              </a:rPr>
              <a:t>;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sz="2900" dirty="0">
                <a:solidFill>
                  <a:srgbClr val="000000"/>
                </a:solidFill>
              </a:rPr>
              <a:t>Возможность создания списка исходных файлов изображения для обработки.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sz="2900" dirty="0">
                <a:solidFill>
                  <a:srgbClr val="000000"/>
                </a:solidFill>
              </a:rPr>
              <a:t>Дополнительные создаваемые файлы, с изображениями каждой из линз.</a:t>
            </a:r>
            <a:endParaRPr lang="en-US" sz="2900" dirty="0">
              <a:solidFill>
                <a:srgbClr val="000000"/>
              </a:solidFill>
            </a:endParaRPr>
          </a:p>
          <a:p>
            <a:pPr marL="0" indent="0">
              <a:buClr>
                <a:srgbClr val="1946BA"/>
              </a:buClr>
              <a:buNone/>
            </a:pPr>
            <a:r>
              <a:rPr lang="ru-RU" sz="2900" i="1" dirty="0">
                <a:solidFill>
                  <a:srgbClr val="000000"/>
                </a:solidFill>
              </a:rPr>
              <a:t>Недостатки</a:t>
            </a:r>
            <a:r>
              <a:rPr lang="en-US" sz="2900" i="1" dirty="0">
                <a:solidFill>
                  <a:srgbClr val="000000"/>
                </a:solidFill>
              </a:rPr>
              <a:t>: 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sz="2900" dirty="0">
                <a:solidFill>
                  <a:srgbClr val="000000"/>
                </a:solidFill>
              </a:rPr>
              <a:t>Проблема производительности в работе алгоритма</a:t>
            </a:r>
            <a:r>
              <a:rPr lang="en-US" sz="2900" dirty="0">
                <a:solidFill>
                  <a:srgbClr val="000000"/>
                </a:solidFill>
              </a:rPr>
              <a:t>.</a:t>
            </a:r>
            <a:endParaRPr lang="ru-RU" sz="2900" dirty="0">
              <a:solidFill>
                <a:srgbClr val="000000"/>
              </a:solidFill>
            </a:endParaRPr>
          </a:p>
          <a:p>
            <a:pPr marL="0" indent="0">
              <a:buClr>
                <a:srgbClr val="1946BA"/>
              </a:buClr>
              <a:buNone/>
            </a:pPr>
            <a:endParaRPr lang="ru-RU" sz="2900" dirty="0">
              <a:solidFill>
                <a:srgbClr val="000000"/>
              </a:solidFill>
            </a:endParaRPr>
          </a:p>
          <a:p>
            <a:pPr marL="0" indent="0">
              <a:buClr>
                <a:srgbClr val="1946BA"/>
              </a:buClr>
              <a:buNone/>
            </a:pPr>
            <a:r>
              <a:rPr lang="ru-RU" sz="2900" i="1" dirty="0">
                <a:solidFill>
                  <a:srgbClr val="000000"/>
                </a:solidFill>
              </a:rPr>
              <a:t>Дальнейшее развитие решения</a:t>
            </a:r>
            <a:r>
              <a:rPr lang="en-US" sz="2900" i="1" dirty="0">
                <a:solidFill>
                  <a:srgbClr val="000000"/>
                </a:solidFill>
              </a:rPr>
              <a:t>:</a:t>
            </a:r>
            <a:endParaRPr lang="ru-RU" sz="2900" i="1" dirty="0">
              <a:solidFill>
                <a:srgbClr val="000000"/>
              </a:solidFill>
            </a:endParaRP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sz="2900" dirty="0">
                <a:solidFill>
                  <a:srgbClr val="000000"/>
                </a:solidFill>
              </a:rPr>
              <a:t>Введение </a:t>
            </a:r>
            <a:r>
              <a:rPr lang="ru-RU" sz="2900" dirty="0" err="1">
                <a:solidFill>
                  <a:srgbClr val="000000"/>
                </a:solidFill>
              </a:rPr>
              <a:t>многопоточности</a:t>
            </a:r>
            <a:r>
              <a:rPr lang="ru-RU" sz="2900" dirty="0">
                <a:solidFill>
                  <a:srgbClr val="000000"/>
                </a:solidFill>
              </a:rPr>
              <a:t> для одновременной обработки файлов</a:t>
            </a:r>
            <a:r>
              <a:rPr lang="en-US" sz="2900" dirty="0">
                <a:solidFill>
                  <a:srgbClr val="000000"/>
                </a:solidFill>
              </a:rPr>
              <a:t>;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sz="2900" dirty="0">
                <a:solidFill>
                  <a:srgbClr val="000000"/>
                </a:solidFill>
              </a:rPr>
              <a:t>Введение </a:t>
            </a:r>
            <a:r>
              <a:rPr lang="ru-RU" sz="2900" dirty="0" err="1">
                <a:solidFill>
                  <a:srgbClr val="000000"/>
                </a:solidFill>
              </a:rPr>
              <a:t>многопоточности</a:t>
            </a:r>
            <a:r>
              <a:rPr lang="ru-RU" sz="2900" dirty="0">
                <a:solidFill>
                  <a:srgbClr val="000000"/>
                </a:solidFill>
              </a:rPr>
              <a:t> в работу алгоритмов преобразования;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sz="2900" dirty="0">
                <a:solidFill>
                  <a:srgbClr val="000000"/>
                </a:solidFill>
              </a:rPr>
              <a:t>Реализация дополнительных функций по улучшению качества изображения;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sz="2900" dirty="0">
                <a:solidFill>
                  <a:srgbClr val="000000"/>
                </a:solidFill>
              </a:rPr>
              <a:t>Реализация дополнительных функций свето- и </a:t>
            </a:r>
            <a:r>
              <a:rPr lang="ru-RU" sz="2900" dirty="0" err="1">
                <a:solidFill>
                  <a:srgbClr val="000000"/>
                </a:solidFill>
              </a:rPr>
              <a:t>цветокоррекции</a:t>
            </a:r>
            <a:r>
              <a:rPr lang="ru-RU" sz="2900" dirty="0">
                <a:solidFill>
                  <a:srgbClr val="000000"/>
                </a:solidFill>
              </a:rPr>
              <a:t>.</a:t>
            </a:r>
          </a:p>
          <a:p>
            <a:pPr marL="0" indent="0">
              <a:buClr>
                <a:srgbClr val="1946BA"/>
              </a:buClr>
              <a:buFontTx/>
              <a:buNone/>
            </a:pPr>
            <a:endParaRPr lang="ru-RU" dirty="0"/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endParaRPr lang="ru-RU" dirty="0"/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936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0037"/>
            <a:ext cx="8229600" cy="620483"/>
          </a:xfrm>
        </p:spPr>
        <p:txBody>
          <a:bodyPr/>
          <a:lstStyle/>
          <a:p>
            <a:r>
              <a:rPr lang="ru-RU" dirty="0"/>
              <a:t>Спасибо за внимание</a:t>
            </a:r>
            <a:r>
              <a:rPr lang="en-US" dirty="0"/>
              <a:t>!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74C8191-E088-534D-B0FD-5112CDE6E9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915" y="0"/>
            <a:ext cx="5622324" cy="679622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Цели и задачи</a:t>
            </a:r>
            <a:r>
              <a:rPr lang="en-US" dirty="0">
                <a:solidFill>
                  <a:srgbClr val="000000"/>
                </a:solidFill>
              </a:rPr>
              <a:t>: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9DDD76-30CE-5241-807C-D4ECA6958213}"/>
              </a:ext>
            </a:extLst>
          </p:cNvPr>
          <p:cNvSpPr txBox="1"/>
          <p:nvPr/>
        </p:nvSpPr>
        <p:spPr>
          <a:xfrm>
            <a:off x="357915" y="679622"/>
            <a:ext cx="7862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000" b="1" dirty="0">
              <a:solidFill>
                <a:srgbClr val="000000"/>
              </a:solidFill>
            </a:endParaRPr>
          </a:p>
          <a:p>
            <a:r>
              <a:rPr lang="ru-RU" sz="2000" b="1" dirty="0">
                <a:solidFill>
                  <a:srgbClr val="000000"/>
                </a:solidFill>
              </a:rPr>
              <a:t>Цель работы </a:t>
            </a:r>
            <a:r>
              <a:rPr lang="ru-RU" sz="2000" dirty="0">
                <a:solidFill>
                  <a:srgbClr val="000000"/>
                </a:solidFill>
              </a:rPr>
              <a:t>- автоматизация процесса обработки фотографий формата 360 градусов, сделанных с помощью специальных камер. </a:t>
            </a:r>
          </a:p>
          <a:p>
            <a:endParaRPr lang="ru-RU" sz="2000" dirty="0">
              <a:solidFill>
                <a:srgbClr val="000000"/>
              </a:solidFill>
            </a:endParaRPr>
          </a:p>
          <a:p>
            <a:r>
              <a:rPr lang="ru-RU" sz="2000" b="1" dirty="0">
                <a:solidFill>
                  <a:srgbClr val="000000"/>
                </a:solidFill>
              </a:rPr>
              <a:t>Задачи</a:t>
            </a:r>
            <a:r>
              <a:rPr lang="en-US" sz="2000" b="1" dirty="0">
                <a:solidFill>
                  <a:srgbClr val="00000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</a:rPr>
              <a:t>Провести анализ существующих программных решений</a:t>
            </a:r>
            <a:r>
              <a:rPr lang="en-US" sz="2000" dirty="0">
                <a:solidFill>
                  <a:srgbClr val="000000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</a:rPr>
              <a:t>Разработать модель программы</a:t>
            </a:r>
            <a:r>
              <a:rPr lang="en-US" sz="2000" dirty="0">
                <a:solidFill>
                  <a:srgbClr val="000000"/>
                </a:solidFill>
              </a:rPr>
              <a:t>;</a:t>
            </a:r>
            <a:endParaRPr lang="ru-RU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</a:rPr>
              <a:t>Провести сравнительный анализ разработанного решения и существующих программ.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E094D-DE27-EF43-BA95-3724AF8883F5}"/>
              </a:ext>
            </a:extLst>
          </p:cNvPr>
          <p:cNvSpPr txBox="1"/>
          <p:nvPr/>
        </p:nvSpPr>
        <p:spPr>
          <a:xfrm>
            <a:off x="8640000" y="4680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50815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915" y="0"/>
            <a:ext cx="5622324" cy="679622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Камера </a:t>
            </a:r>
            <a:r>
              <a:rPr lang="en" dirty="0">
                <a:solidFill>
                  <a:srgbClr val="000000"/>
                </a:solidFill>
              </a:rPr>
              <a:t>Samsung Gear 360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E094D-DE27-EF43-BA95-3724AF8883F5}"/>
              </a:ext>
            </a:extLst>
          </p:cNvPr>
          <p:cNvSpPr txBox="1"/>
          <p:nvPr/>
        </p:nvSpPr>
        <p:spPr>
          <a:xfrm>
            <a:off x="8640000" y="4680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0D942-ECE1-8843-9583-2E88C0239139}"/>
              </a:ext>
            </a:extLst>
          </p:cNvPr>
          <p:cNvSpPr txBox="1"/>
          <p:nvPr/>
        </p:nvSpPr>
        <p:spPr>
          <a:xfrm>
            <a:off x="357915" y="1547002"/>
            <a:ext cx="4174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rgbClr val="000000"/>
                </a:solidFill>
              </a:rPr>
              <a:t>Характеристики камеры</a:t>
            </a:r>
            <a:r>
              <a:rPr lang="en-US" sz="2000" b="1" i="1" dirty="0">
                <a:solidFill>
                  <a:srgbClr val="000000"/>
                </a:solidFill>
              </a:rPr>
              <a:t>:</a:t>
            </a:r>
          </a:p>
          <a:p>
            <a:r>
              <a:rPr lang="ru-RU" sz="2000" dirty="0">
                <a:solidFill>
                  <a:srgbClr val="000000"/>
                </a:solidFill>
              </a:rPr>
              <a:t>Матрица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  <a:r>
              <a:rPr lang="en" sz="2000" dirty="0">
                <a:solidFill>
                  <a:srgbClr val="000000"/>
                </a:solidFill>
              </a:rPr>
              <a:t>2 x CMOS 15 MP </a:t>
            </a:r>
          </a:p>
          <a:p>
            <a:r>
              <a:rPr lang="ru-RU" sz="2000" dirty="0">
                <a:solidFill>
                  <a:srgbClr val="000000"/>
                </a:solidFill>
              </a:rPr>
              <a:t>Диафрагма</a:t>
            </a:r>
            <a:r>
              <a:rPr lang="en-US" sz="2000" dirty="0">
                <a:solidFill>
                  <a:srgbClr val="000000"/>
                </a:solidFill>
              </a:rPr>
              <a:t>: f/2.0</a:t>
            </a:r>
          </a:p>
          <a:p>
            <a:r>
              <a:rPr lang="ru-RU" sz="2000" dirty="0">
                <a:solidFill>
                  <a:srgbClr val="000000"/>
                </a:solidFill>
              </a:rPr>
              <a:t>Разрешение фото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  <a:r>
              <a:rPr lang="ru-RU" sz="2000" dirty="0">
                <a:solidFill>
                  <a:srgbClr val="000000"/>
                </a:solidFill>
              </a:rPr>
              <a:t>3888 х 7776 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				</a:t>
            </a:r>
            <a:r>
              <a:rPr lang="ru-RU" sz="2000" dirty="0">
                <a:solidFill>
                  <a:srgbClr val="000000"/>
                </a:solidFill>
              </a:rPr>
              <a:t>    2736 </a:t>
            </a:r>
            <a:r>
              <a:rPr lang="en" sz="2000" dirty="0">
                <a:solidFill>
                  <a:srgbClr val="000000"/>
                </a:solidFill>
              </a:rPr>
              <a:t>x 5472</a:t>
            </a:r>
          </a:p>
          <a:p>
            <a:r>
              <a:rPr lang="ru-RU" sz="2000" dirty="0">
                <a:solidFill>
                  <a:srgbClr val="000000"/>
                </a:solidFill>
              </a:rPr>
              <a:t>Формат изображения</a:t>
            </a:r>
            <a:r>
              <a:rPr lang="en-US" sz="2000" dirty="0">
                <a:solidFill>
                  <a:srgbClr val="000000"/>
                </a:solidFill>
              </a:rPr>
              <a:t>: JPG</a:t>
            </a:r>
            <a:r>
              <a:rPr lang="en" sz="2000"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8" name="Объект 4">
            <a:extLst>
              <a:ext uri="{FF2B5EF4-FFF2-40B4-BE49-F238E27FC236}">
                <a16:creationId xmlns:a16="http://schemas.microsoft.com/office/drawing/2014/main" id="{C76B4208-7EEC-7B4D-9E55-FEC4626F85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4961" t="12444" r="12858" b="13145"/>
          <a:stretch/>
        </p:blipFill>
        <p:spPr>
          <a:xfrm>
            <a:off x="4532582" y="1547002"/>
            <a:ext cx="3430746" cy="2199502"/>
          </a:xfrm>
        </p:spPr>
      </p:pic>
    </p:spTree>
    <p:extLst>
      <p:ext uri="{BB962C8B-B14F-4D97-AF65-F5344CB8AC3E}">
        <p14:creationId xmlns:p14="http://schemas.microsoft.com/office/powerpoint/2010/main" val="152894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915" y="0"/>
            <a:ext cx="5622324" cy="679622"/>
          </a:xfrm>
        </p:spPr>
        <p:txBody>
          <a:bodyPr>
            <a:normAutofit/>
          </a:bodyPr>
          <a:lstStyle/>
          <a:p>
            <a:r>
              <a:rPr lang="en" dirty="0">
                <a:solidFill>
                  <a:srgbClr val="000000"/>
                </a:solidFill>
              </a:rPr>
              <a:t>Gear 360 </a:t>
            </a:r>
            <a:r>
              <a:rPr lang="en" dirty="0" err="1">
                <a:solidFill>
                  <a:srgbClr val="000000"/>
                </a:solidFill>
              </a:rPr>
              <a:t>ActionDirector</a:t>
            </a:r>
            <a:r>
              <a:rPr lang="en" dirty="0">
                <a:solidFill>
                  <a:srgbClr val="000000"/>
                </a:solidFill>
              </a:rPr>
              <a:t>.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E094D-DE27-EF43-BA95-3724AF8883F5}"/>
              </a:ext>
            </a:extLst>
          </p:cNvPr>
          <p:cNvSpPr txBox="1"/>
          <p:nvPr/>
        </p:nvSpPr>
        <p:spPr>
          <a:xfrm>
            <a:off x="8640000" y="4680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CDE0C1-21C4-D642-A790-05F8E48BA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7915" y="852876"/>
            <a:ext cx="4226011" cy="2857775"/>
          </a:xfrm>
        </p:spPr>
        <p:txBody>
          <a:bodyPr>
            <a:normAutofit fontScale="85000" lnSpcReduction="20000"/>
          </a:bodyPr>
          <a:lstStyle/>
          <a:p>
            <a:pPr marL="0" indent="0">
              <a:buClr>
                <a:srgbClr val="1946BA"/>
              </a:buClr>
              <a:buNone/>
            </a:pPr>
            <a:r>
              <a:rPr lang="ru-RU" i="1" dirty="0">
                <a:solidFill>
                  <a:srgbClr val="000000"/>
                </a:solidFill>
              </a:rPr>
              <a:t>Преимущества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ru-RU" i="1" dirty="0">
              <a:solidFill>
                <a:srgbClr val="000000"/>
              </a:solidFill>
            </a:endParaRP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dirty="0" err="1">
                <a:solidFill>
                  <a:srgbClr val="000000"/>
                </a:solidFill>
              </a:rPr>
              <a:t>удобныи</a:t>
            </a:r>
            <a:r>
              <a:rPr lang="ru-RU" dirty="0">
                <a:solidFill>
                  <a:srgbClr val="000000"/>
                </a:solidFill>
              </a:rPr>
              <a:t>̆ </a:t>
            </a:r>
            <a:r>
              <a:rPr lang="ru-RU" dirty="0" err="1">
                <a:solidFill>
                  <a:srgbClr val="000000"/>
                </a:solidFill>
              </a:rPr>
              <a:t>интерфейс</a:t>
            </a:r>
            <a:r>
              <a:rPr lang="ru-RU" dirty="0">
                <a:solidFill>
                  <a:srgbClr val="000000"/>
                </a:solidFill>
              </a:rPr>
              <a:t>; 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dirty="0">
                <a:solidFill>
                  <a:srgbClr val="000000"/>
                </a:solidFill>
              </a:rPr>
              <a:t>скорость обработки изображения; 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dirty="0">
                <a:solidFill>
                  <a:srgbClr val="000000"/>
                </a:solidFill>
              </a:rPr>
              <a:t>не требует дополнительных настроек со стороны пользователя; 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dirty="0">
                <a:solidFill>
                  <a:srgbClr val="000000"/>
                </a:solidFill>
              </a:rPr>
              <a:t>удобство обработки, при отсутствии мобильного приложения. </a:t>
            </a:r>
          </a:p>
          <a:p>
            <a:pPr marL="0" indent="0">
              <a:buClr>
                <a:srgbClr val="1946BA"/>
              </a:buClr>
              <a:buNone/>
            </a:pPr>
            <a:endParaRPr lang="ru-RU" dirty="0">
              <a:solidFill>
                <a:srgbClr val="000000"/>
              </a:solidFill>
            </a:endParaRP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endParaRPr lang="ru-RU" dirty="0">
              <a:solidFill>
                <a:srgbClr val="000000"/>
              </a:solidFill>
            </a:endParaRP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344BEC-698D-EE46-99D5-6191814E2CF4}"/>
              </a:ext>
            </a:extLst>
          </p:cNvPr>
          <p:cNvSpPr txBox="1">
            <a:spLocks/>
          </p:cNvSpPr>
          <p:nvPr/>
        </p:nvSpPr>
        <p:spPr>
          <a:xfrm>
            <a:off x="4277909" y="852876"/>
            <a:ext cx="4226011" cy="2857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1946BA"/>
              </a:buClr>
              <a:buFontTx/>
              <a:buNone/>
            </a:pPr>
            <a:r>
              <a:rPr lang="ru-RU" sz="2000" i="1" dirty="0">
                <a:solidFill>
                  <a:srgbClr val="000000"/>
                </a:solidFill>
              </a:rPr>
              <a:t>Недостатки</a:t>
            </a:r>
            <a:r>
              <a:rPr lang="en-US" sz="2000" i="1" dirty="0">
                <a:solidFill>
                  <a:srgbClr val="000000"/>
                </a:solidFill>
              </a:rPr>
              <a:t>:</a:t>
            </a:r>
            <a:endParaRPr lang="ru-RU" sz="2000" i="1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Clr>
                <a:srgbClr val="1946BA"/>
              </a:buClr>
              <a:buFont typeface="Arial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</a:rPr>
              <a:t>качество развертки в эквидистантные панорамы</a:t>
            </a:r>
            <a:r>
              <a:rPr lang="en-US" sz="2000" dirty="0">
                <a:solidFill>
                  <a:srgbClr val="000000"/>
                </a:solidFill>
              </a:rPr>
              <a:t>;</a:t>
            </a:r>
          </a:p>
          <a:p>
            <a:pPr>
              <a:spcBef>
                <a:spcPts val="0"/>
              </a:spcBef>
              <a:buClr>
                <a:srgbClr val="1946BA"/>
              </a:buClr>
              <a:buFont typeface="Arial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</a:rPr>
              <a:t>брак при обработке изображений; </a:t>
            </a:r>
          </a:p>
          <a:p>
            <a:pPr>
              <a:spcBef>
                <a:spcPts val="0"/>
              </a:spcBef>
              <a:buClr>
                <a:srgbClr val="1946BA"/>
              </a:buClr>
              <a:buFont typeface="Arial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</a:rPr>
              <a:t>не имеет возможности коррекции изображения</a:t>
            </a:r>
            <a:r>
              <a:rPr lang="en-US" sz="2000" dirty="0">
                <a:solidFill>
                  <a:srgbClr val="000000"/>
                </a:solidFill>
              </a:rPr>
              <a:t>;</a:t>
            </a:r>
            <a:endParaRPr lang="ru-RU" sz="20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Clr>
                <a:srgbClr val="1946BA"/>
              </a:buClr>
              <a:buFont typeface="Arial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</a:rPr>
              <a:t>платное ПО</a:t>
            </a:r>
            <a:r>
              <a:rPr lang="en-US" sz="2000" dirty="0">
                <a:solidFill>
                  <a:srgbClr val="000000"/>
                </a:solidFill>
              </a:rPr>
              <a:t>;</a:t>
            </a:r>
          </a:p>
          <a:p>
            <a:pPr>
              <a:spcBef>
                <a:spcPts val="0"/>
              </a:spcBef>
              <a:buClr>
                <a:srgbClr val="1946BA"/>
              </a:buClr>
              <a:buFont typeface="Arial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</a:rPr>
              <a:t>работа только с камерами </a:t>
            </a:r>
            <a:r>
              <a:rPr lang="en-US" sz="2000" dirty="0">
                <a:solidFill>
                  <a:srgbClr val="000000"/>
                </a:solidFill>
              </a:rPr>
              <a:t>Samsung</a:t>
            </a:r>
            <a:endParaRPr lang="ru-RU" sz="2000" dirty="0">
              <a:solidFill>
                <a:srgbClr val="000000"/>
              </a:solidFill>
            </a:endParaRPr>
          </a:p>
          <a:p>
            <a:pPr marL="0" indent="0">
              <a:buClr>
                <a:srgbClr val="1946BA"/>
              </a:buClr>
              <a:buFontTx/>
              <a:buNone/>
            </a:pPr>
            <a:endParaRPr lang="ru-RU" sz="2000" dirty="0">
              <a:solidFill>
                <a:srgbClr val="000000"/>
              </a:solidFill>
            </a:endParaRP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endParaRPr lang="ru-RU" sz="2000" dirty="0">
              <a:solidFill>
                <a:srgbClr val="000000"/>
              </a:solidFill>
            </a:endParaRP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169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915" y="0"/>
            <a:ext cx="5622324" cy="67962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Kolor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Autopano</a:t>
            </a:r>
            <a:r>
              <a:rPr lang="en-US" dirty="0">
                <a:solidFill>
                  <a:srgbClr val="000000"/>
                </a:solidFill>
              </a:rPr>
              <a:t> Giga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E094D-DE27-EF43-BA95-3724AF8883F5}"/>
              </a:ext>
            </a:extLst>
          </p:cNvPr>
          <p:cNvSpPr txBox="1"/>
          <p:nvPr/>
        </p:nvSpPr>
        <p:spPr>
          <a:xfrm>
            <a:off x="8640000" y="4680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5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302A73-B93B-564E-A077-483F9C985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7915" y="679622"/>
            <a:ext cx="4259055" cy="3759645"/>
          </a:xfrm>
        </p:spPr>
        <p:txBody>
          <a:bodyPr>
            <a:noAutofit/>
          </a:bodyPr>
          <a:lstStyle/>
          <a:p>
            <a:pPr marL="0" indent="0">
              <a:buClr>
                <a:srgbClr val="1946BA"/>
              </a:buClr>
              <a:buNone/>
            </a:pPr>
            <a:r>
              <a:rPr lang="ru-RU" sz="2000" i="1" dirty="0">
                <a:solidFill>
                  <a:srgbClr val="000000"/>
                </a:solidFill>
              </a:rPr>
              <a:t>Преимущества</a:t>
            </a:r>
            <a:r>
              <a:rPr lang="en-US" sz="2000" i="1" dirty="0">
                <a:solidFill>
                  <a:srgbClr val="000000"/>
                </a:solidFill>
              </a:rPr>
              <a:t>:</a:t>
            </a:r>
            <a:endParaRPr lang="ru-RU" sz="2000" i="1" dirty="0">
              <a:solidFill>
                <a:srgbClr val="000000"/>
              </a:solidFill>
            </a:endParaRP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sz="2000" dirty="0" err="1">
                <a:solidFill>
                  <a:srgbClr val="000000"/>
                </a:solidFill>
              </a:rPr>
              <a:t>удобныи</a:t>
            </a:r>
            <a:r>
              <a:rPr lang="ru-RU" sz="2000" dirty="0">
                <a:solidFill>
                  <a:srgbClr val="000000"/>
                </a:solidFill>
              </a:rPr>
              <a:t>̆ </a:t>
            </a:r>
            <a:r>
              <a:rPr lang="ru-RU" sz="2000" dirty="0" err="1">
                <a:solidFill>
                  <a:srgbClr val="000000"/>
                </a:solidFill>
              </a:rPr>
              <a:t>интерфейс</a:t>
            </a:r>
            <a:r>
              <a:rPr lang="ru-RU" sz="2000" dirty="0">
                <a:solidFill>
                  <a:srgbClr val="000000"/>
                </a:solidFill>
              </a:rPr>
              <a:t>; 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</a:rPr>
              <a:t>скорость обработки изображения; 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</a:rPr>
              <a:t>возможность изменения модели преобразования; 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</a:rPr>
              <a:t>возможность улучшения качества изображения.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</a:rPr>
              <a:t>возможность обработки исходных изображений с камер любых форматов </a:t>
            </a:r>
          </a:p>
          <a:p>
            <a:pPr marL="0" indent="0">
              <a:buClr>
                <a:srgbClr val="1946BA"/>
              </a:buClr>
              <a:buNone/>
            </a:pPr>
            <a:endParaRPr lang="ru-RU" sz="2000" dirty="0">
              <a:solidFill>
                <a:srgbClr val="000000"/>
              </a:solidFill>
            </a:endParaRP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endParaRPr lang="ru-RU" sz="2000" dirty="0">
              <a:solidFill>
                <a:srgbClr val="000000"/>
              </a:solidFill>
            </a:endParaRP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EBA070-6D59-D14E-9AB1-FEEF9ADAD45E}"/>
              </a:ext>
            </a:extLst>
          </p:cNvPr>
          <p:cNvSpPr txBox="1">
            <a:spLocks/>
          </p:cNvSpPr>
          <p:nvPr/>
        </p:nvSpPr>
        <p:spPr>
          <a:xfrm>
            <a:off x="4616970" y="679622"/>
            <a:ext cx="4226011" cy="285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946BA"/>
              </a:buClr>
              <a:buFontTx/>
              <a:buNone/>
            </a:pPr>
            <a:r>
              <a:rPr lang="ru-RU" sz="2000" i="1" dirty="0">
                <a:solidFill>
                  <a:srgbClr val="000000"/>
                </a:solidFill>
              </a:rPr>
              <a:t>Недостатки</a:t>
            </a:r>
            <a:r>
              <a:rPr lang="en-US" sz="2000" i="1" dirty="0">
                <a:solidFill>
                  <a:srgbClr val="000000"/>
                </a:solidFill>
              </a:rPr>
              <a:t>:</a:t>
            </a:r>
            <a:endParaRPr lang="ru-RU" sz="2000" i="1" dirty="0">
              <a:solidFill>
                <a:srgbClr val="000000"/>
              </a:solidFill>
            </a:endParaRP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</a:rPr>
              <a:t>сложность настройки модели преобразования</a:t>
            </a:r>
            <a:r>
              <a:rPr lang="en-US" sz="2000" dirty="0">
                <a:solidFill>
                  <a:srgbClr val="000000"/>
                </a:solidFill>
              </a:rPr>
              <a:t>;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</a:rPr>
              <a:t>большое время, затрачиваемое пользователем на обработку; </a:t>
            </a:r>
          </a:p>
          <a:p>
            <a:pPr marL="0" indent="0">
              <a:buClr>
                <a:srgbClr val="1946BA"/>
              </a:buClr>
              <a:buFontTx/>
              <a:buNone/>
            </a:pPr>
            <a:endParaRPr lang="ru-RU" dirty="0"/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endParaRPr lang="ru-RU" dirty="0"/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15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DD6FE81-29CD-7B45-9E76-DCE683AF4850}"/>
              </a:ext>
            </a:extLst>
          </p:cNvPr>
          <p:cNvSpPr/>
          <p:nvPr/>
        </p:nvSpPr>
        <p:spPr>
          <a:xfrm>
            <a:off x="6593444" y="111008"/>
            <a:ext cx="2543460" cy="1045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915" y="0"/>
            <a:ext cx="6732433" cy="679622"/>
          </a:xfrm>
        </p:spPr>
        <p:txBody>
          <a:bodyPr>
            <a:normAutofit/>
          </a:bodyPr>
          <a:lstStyle/>
          <a:p>
            <a:r>
              <a:rPr lang="ru-RU" sz="3100" dirty="0">
                <a:solidFill>
                  <a:srgbClr val="000000"/>
                </a:solidFill>
              </a:rPr>
              <a:t>Сравнительный анализ приложений</a:t>
            </a:r>
            <a:endParaRPr lang="en-US" sz="31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E094D-DE27-EF43-BA95-3724AF8883F5}"/>
              </a:ext>
            </a:extLst>
          </p:cNvPr>
          <p:cNvSpPr txBox="1"/>
          <p:nvPr/>
        </p:nvSpPr>
        <p:spPr>
          <a:xfrm>
            <a:off x="8640000" y="4680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6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DB5A930E-3521-8640-95F2-25704E724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131004"/>
              </p:ext>
            </p:extLst>
          </p:nvPr>
        </p:nvGraphicFramePr>
        <p:xfrm>
          <a:off x="357915" y="683835"/>
          <a:ext cx="8282084" cy="3591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08180">
                  <a:extLst>
                    <a:ext uri="{9D8B030D-6E8A-4147-A177-3AD203B41FA5}">
                      <a16:colId xmlns:a16="http://schemas.microsoft.com/office/drawing/2014/main" val="1934156101"/>
                    </a:ext>
                  </a:extLst>
                </a:gridCol>
                <a:gridCol w="1293476">
                  <a:extLst>
                    <a:ext uri="{9D8B030D-6E8A-4147-A177-3AD203B41FA5}">
                      <a16:colId xmlns:a16="http://schemas.microsoft.com/office/drawing/2014/main" val="124538702"/>
                    </a:ext>
                  </a:extLst>
                </a:gridCol>
                <a:gridCol w="1293476">
                  <a:extLst>
                    <a:ext uri="{9D8B030D-6E8A-4147-A177-3AD203B41FA5}">
                      <a16:colId xmlns:a16="http://schemas.microsoft.com/office/drawing/2014/main" val="3599064839"/>
                    </a:ext>
                  </a:extLst>
                </a:gridCol>
                <a:gridCol w="1293476">
                  <a:extLst>
                    <a:ext uri="{9D8B030D-6E8A-4147-A177-3AD203B41FA5}">
                      <a16:colId xmlns:a16="http://schemas.microsoft.com/office/drawing/2014/main" val="2144742759"/>
                    </a:ext>
                  </a:extLst>
                </a:gridCol>
                <a:gridCol w="1293476">
                  <a:extLst>
                    <a:ext uri="{9D8B030D-6E8A-4147-A177-3AD203B41FA5}">
                      <a16:colId xmlns:a16="http://schemas.microsoft.com/office/drawing/2014/main" val="1055017025"/>
                    </a:ext>
                  </a:extLst>
                </a:gridCol>
              </a:tblGrid>
              <a:tr h="98902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 dirty="0">
                          <a:effectLst/>
                        </a:rPr>
                        <a:t> </a:t>
                      </a:r>
                      <a:endParaRPr lang="ru-RU" sz="1600" kern="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tc gridSpan="2">
                  <a:txBody>
                    <a:bodyPr/>
                    <a:lstStyle/>
                    <a:p>
                      <a:pPr marL="720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effectLst/>
                        </a:rPr>
                        <a:t>Gear</a:t>
                      </a:r>
                      <a:r>
                        <a:rPr lang="ru-RU" sz="1600" kern="150" dirty="0">
                          <a:effectLst/>
                        </a:rPr>
                        <a:t> 360</a:t>
                      </a:r>
                    </a:p>
                    <a:p>
                      <a:pPr marL="720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 dirty="0" err="1">
                          <a:effectLst/>
                        </a:rPr>
                        <a:t>ActionDirector</a:t>
                      </a:r>
                      <a:endParaRPr lang="ru-RU" sz="1600" kern="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720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 dirty="0" err="1">
                          <a:effectLst/>
                        </a:rPr>
                        <a:t>Kolor</a:t>
                      </a:r>
                      <a:r>
                        <a:rPr lang="en-US" sz="1600" kern="150" dirty="0">
                          <a:effectLst/>
                        </a:rPr>
                        <a:t> </a:t>
                      </a:r>
                      <a:r>
                        <a:rPr lang="en-US" sz="1600" kern="150" dirty="0" err="1">
                          <a:effectLst/>
                        </a:rPr>
                        <a:t>Autopano</a:t>
                      </a:r>
                      <a:r>
                        <a:rPr lang="en-US" sz="1600" kern="150" dirty="0">
                          <a:effectLst/>
                        </a:rPr>
                        <a:t> Giga</a:t>
                      </a:r>
                      <a:endParaRPr lang="ru-RU" sz="1600" kern="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012553"/>
                  </a:ext>
                </a:extLst>
              </a:tr>
              <a:tr h="520404"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 dirty="0">
                          <a:effectLst/>
                        </a:rPr>
                        <a:t>Разрешение</a:t>
                      </a:r>
                      <a:endParaRPr lang="ru-RU" sz="1600" kern="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3888х7776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2736x5472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3888х7776</a:t>
                      </a:r>
                      <a:endParaRPr lang="ru-RU" sz="1600" kern="15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2736x5472</a:t>
                      </a:r>
                      <a:endParaRPr lang="ru-RU" sz="1600" kern="15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1235370523"/>
                  </a:ext>
                </a:extLst>
              </a:tr>
              <a:tr h="520404"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>
                          <a:effectLst/>
                        </a:rPr>
                        <a:t>Ср. Время пользователя, с</a:t>
                      </a:r>
                      <a:endParaRPr lang="ru-RU" sz="1600" kern="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ru-RU" sz="16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ru-RU" sz="16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 </a:t>
                      </a: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± 0,5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ru-RU" sz="1600" kern="15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  <a:r>
                        <a:rPr lang="en-US" sz="1600" kern="15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ru-RU" sz="1600" kern="15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 </a:t>
                      </a:r>
                      <a:r>
                        <a:rPr lang="en-US" sz="1600" kern="15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± 0,5</a:t>
                      </a:r>
                      <a:endParaRPr lang="ru-RU" sz="1600" kern="15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124,7 ± 30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129,8 ± 30</a:t>
                      </a:r>
                      <a:endParaRPr lang="ru-RU" sz="1600" kern="15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2301815498"/>
                  </a:ext>
                </a:extLst>
              </a:tr>
              <a:tr h="520404"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>
                          <a:effectLst/>
                        </a:rPr>
                        <a:t>Ср. Время рендера, с</a:t>
                      </a:r>
                      <a:endParaRPr lang="ru-RU" sz="1600" kern="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3,73 ± 0,12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2,98 ± 0,01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3,37 ± 0,06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5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2,96 ± 0,05</a:t>
                      </a:r>
                      <a:endParaRPr lang="ru-RU" sz="1600" kern="15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2259203837"/>
                  </a:ext>
                </a:extLst>
              </a:tr>
              <a:tr h="520404"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>
                          <a:effectLst/>
                        </a:rPr>
                        <a:t>Ср. Общее время, с</a:t>
                      </a:r>
                      <a:endParaRPr lang="ru-RU" sz="1600" kern="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en-US" sz="1600" kern="15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  <a:r>
                        <a:rPr lang="ru-RU" sz="1600" kern="15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en-US" sz="1600" kern="15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r>
                        <a:rPr lang="ru-RU" sz="1600" kern="15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 </a:t>
                      </a:r>
                      <a:r>
                        <a:rPr lang="en-US" sz="1600" kern="15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± 0,5</a:t>
                      </a:r>
                      <a:endParaRPr lang="ru-RU" sz="1600" kern="15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28,98 </a:t>
                      </a: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± 0,3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128 </a:t>
                      </a: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± 30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133 </a:t>
                      </a:r>
                      <a:r>
                        <a:rPr lang="en-US" sz="16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± 30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822696888"/>
                  </a:ext>
                </a:extLst>
              </a:tr>
              <a:tr h="520404">
                <a:tc>
                  <a:txBody>
                    <a:bodyPr/>
                    <a:lstStyle/>
                    <a:p>
                      <a:pPr marL="7200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 dirty="0">
                          <a:effectLst/>
                        </a:rPr>
                        <a:t>Количество брака </a:t>
                      </a:r>
                      <a:endParaRPr lang="ru-RU" sz="1600" kern="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ru-RU" sz="1600" kern="15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3224222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872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915" y="0"/>
            <a:ext cx="6732433" cy="679622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0000"/>
                </a:solidFill>
              </a:rPr>
              <a:t>Описание решения </a:t>
            </a:r>
            <a:endParaRPr lang="en-US" sz="31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E094D-DE27-EF43-BA95-3724AF8883F5}"/>
              </a:ext>
            </a:extLst>
          </p:cNvPr>
          <p:cNvSpPr txBox="1"/>
          <p:nvPr/>
        </p:nvSpPr>
        <p:spPr>
          <a:xfrm>
            <a:off x="8640000" y="4680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7</a:t>
            </a:r>
          </a:p>
        </p:txBody>
      </p:sp>
      <p:sp>
        <p:nvSpPr>
          <p:cNvPr id="8" name="Объект 6">
            <a:extLst>
              <a:ext uri="{FF2B5EF4-FFF2-40B4-BE49-F238E27FC236}">
                <a16:creationId xmlns:a16="http://schemas.microsoft.com/office/drawing/2014/main" id="{07762431-01B2-E246-A26F-B7BCD5B63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7915" y="780490"/>
            <a:ext cx="4989940" cy="33758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</a:rPr>
              <a:t>Входные данные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ru-RU" dirty="0">
                <a:solidFill>
                  <a:srgbClr val="000000"/>
                </a:solidFill>
              </a:rPr>
              <a:t>файл исходного изображения.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</a:rPr>
              <a:t>Выходные данные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</a:rPr>
              <a:t>Файл с изображением левой линзы</a:t>
            </a:r>
            <a:r>
              <a:rPr lang="en-US" dirty="0">
                <a:solidFill>
                  <a:srgbClr val="000000"/>
                </a:solidFill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</a:rPr>
              <a:t>Файл с изображением правой линзы</a:t>
            </a:r>
            <a:r>
              <a:rPr lang="en-US" dirty="0">
                <a:solidFill>
                  <a:srgbClr val="000000"/>
                </a:solidFill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</a:rPr>
              <a:t>Файл с изображением эквидистантной панорамы.</a:t>
            </a:r>
            <a:endParaRPr lang="en-US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787C6F-9298-AB4D-AFAD-D30A9B33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77" b="3277"/>
          <a:stretch>
            <a:fillRect/>
          </a:stretch>
        </p:blipFill>
        <p:spPr>
          <a:xfrm>
            <a:off x="5210198" y="780490"/>
            <a:ext cx="3429801" cy="1602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61D9F4D-57B6-D347-B6FB-E9151D10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73" b="2573"/>
          <a:stretch>
            <a:fillRect/>
          </a:stretch>
        </p:blipFill>
        <p:spPr>
          <a:xfrm>
            <a:off x="5210199" y="2553870"/>
            <a:ext cx="3429801" cy="1602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86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23B56D5-8D3A-A34F-B65E-EAC072F206E0}"/>
              </a:ext>
            </a:extLst>
          </p:cNvPr>
          <p:cNvSpPr/>
          <p:nvPr/>
        </p:nvSpPr>
        <p:spPr>
          <a:xfrm>
            <a:off x="19631" y="4056222"/>
            <a:ext cx="2543460" cy="1045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915" y="0"/>
            <a:ext cx="6732433" cy="679622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0000"/>
                </a:solidFill>
              </a:rPr>
              <a:t>Калибровочные файлы</a:t>
            </a:r>
            <a:endParaRPr lang="en-US" sz="31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E094D-DE27-EF43-BA95-3724AF8883F5}"/>
              </a:ext>
            </a:extLst>
          </p:cNvPr>
          <p:cNvSpPr txBox="1"/>
          <p:nvPr/>
        </p:nvSpPr>
        <p:spPr>
          <a:xfrm>
            <a:off x="8640000" y="4680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00B5B-89E4-6E49-9441-16250098939C}"/>
              </a:ext>
            </a:extLst>
          </p:cNvPr>
          <p:cNvSpPr txBox="1"/>
          <p:nvPr/>
        </p:nvSpPr>
        <p:spPr>
          <a:xfrm>
            <a:off x="357915" y="555794"/>
            <a:ext cx="361141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/>
              <a:t>pinhole:</a:t>
            </a:r>
            <a:br>
              <a:rPr lang="en" b="1" dirty="0"/>
            </a:br>
            <a:r>
              <a:rPr lang="en" b="1" dirty="0"/>
              <a:t>  </a:t>
            </a:r>
            <a:r>
              <a:rPr lang="en" b="1" dirty="0" err="1"/>
              <a:t>fx</a:t>
            </a:r>
            <a:r>
              <a:rPr lang="en" b="1" dirty="0"/>
              <a:t>: </a:t>
            </a:r>
            <a:r>
              <a:rPr lang="en" sz="1600" dirty="0">
                <a:solidFill>
                  <a:srgbClr val="000000"/>
                </a:solidFill>
              </a:rPr>
              <a:t>1771.0855986227757</a:t>
            </a:r>
            <a:br>
              <a:rPr lang="en" sz="1600" dirty="0"/>
            </a:br>
            <a:r>
              <a:rPr lang="en" sz="1600" dirty="0"/>
              <a:t>  </a:t>
            </a:r>
            <a:r>
              <a:rPr lang="en" b="1" dirty="0" err="1"/>
              <a:t>fy</a:t>
            </a:r>
            <a:r>
              <a:rPr lang="en" b="1" dirty="0"/>
              <a:t>: </a:t>
            </a:r>
            <a:r>
              <a:rPr lang="en" sz="1600" dirty="0">
                <a:solidFill>
                  <a:srgbClr val="000000"/>
                </a:solidFill>
              </a:rPr>
              <a:t>1776.7667224100933</a:t>
            </a:r>
            <a:br>
              <a:rPr lang="en" sz="1600" dirty="0"/>
            </a:br>
            <a:r>
              <a:rPr lang="en" sz="1600" dirty="0"/>
              <a:t>  </a:t>
            </a:r>
            <a:r>
              <a:rPr lang="en" b="1" dirty="0"/>
              <a:t>cx: </a:t>
            </a:r>
            <a:r>
              <a:rPr lang="en" sz="1600" dirty="0">
                <a:solidFill>
                  <a:srgbClr val="000000"/>
                </a:solidFill>
              </a:rPr>
              <a:t>1927.7200240290124</a:t>
            </a:r>
            <a:br>
              <a:rPr lang="en" sz="1600" dirty="0"/>
            </a:br>
            <a:r>
              <a:rPr lang="en" sz="1600" dirty="0"/>
              <a:t>  </a:t>
            </a:r>
            <a:r>
              <a:rPr lang="en" b="1" dirty="0"/>
              <a:t>cy: </a:t>
            </a:r>
            <a:r>
              <a:rPr lang="en" sz="1600" dirty="0">
                <a:solidFill>
                  <a:srgbClr val="000000"/>
                </a:solidFill>
              </a:rPr>
              <a:t>1969.8244614001965</a:t>
            </a:r>
            <a:br>
              <a:rPr lang="en" sz="1600" dirty="0"/>
            </a:br>
            <a:r>
              <a:rPr lang="en" sz="1600" dirty="0"/>
              <a:t>  </a:t>
            </a:r>
            <a:r>
              <a:rPr lang="en" b="1" dirty="0"/>
              <a:t>width: </a:t>
            </a:r>
            <a:r>
              <a:rPr lang="en" sz="1600" dirty="0">
                <a:solidFill>
                  <a:srgbClr val="000000"/>
                </a:solidFill>
              </a:rPr>
              <a:t>3888</a:t>
            </a:r>
            <a:br>
              <a:rPr lang="en" sz="1600" dirty="0"/>
            </a:br>
            <a:r>
              <a:rPr lang="en" sz="1600" dirty="0"/>
              <a:t>  </a:t>
            </a:r>
            <a:r>
              <a:rPr lang="en" b="1" dirty="0"/>
              <a:t>height: </a:t>
            </a:r>
            <a:r>
              <a:rPr lang="en" sz="1600" dirty="0">
                <a:solidFill>
                  <a:srgbClr val="000000"/>
                </a:solidFill>
              </a:rPr>
              <a:t>3888</a:t>
            </a:r>
            <a:br>
              <a:rPr lang="en" sz="1600" dirty="0"/>
            </a:br>
            <a:r>
              <a:rPr lang="en" sz="1600" dirty="0"/>
              <a:t>  </a:t>
            </a:r>
            <a:r>
              <a:rPr lang="en" b="1" dirty="0"/>
              <a:t>skew: </a:t>
            </a:r>
            <a:r>
              <a:rPr lang="en" sz="1600" dirty="0">
                <a:solidFill>
                  <a:srgbClr val="000000"/>
                </a:solidFill>
              </a:rPr>
              <a:t>0.0</a:t>
            </a:r>
            <a:br>
              <a:rPr lang="en" sz="1600" dirty="0"/>
            </a:br>
            <a:r>
              <a:rPr lang="en" b="1" dirty="0"/>
              <a:t>model: </a:t>
            </a:r>
            <a:r>
              <a:rPr lang="en" sz="1600" dirty="0" err="1">
                <a:solidFill>
                  <a:srgbClr val="000000"/>
                </a:solidFill>
              </a:rPr>
              <a:t>omnidirectional_universal</a:t>
            </a:r>
            <a:br>
              <a:rPr lang="en" sz="1600" dirty="0"/>
            </a:br>
            <a:r>
              <a:rPr lang="en" b="1" dirty="0" err="1"/>
              <a:t>radial_tangential</a:t>
            </a:r>
            <a:r>
              <a:rPr lang="en" b="1" dirty="0"/>
              <a:t>:</a:t>
            </a:r>
            <a:br>
              <a:rPr lang="en" b="1" dirty="0"/>
            </a:br>
            <a:r>
              <a:rPr lang="en" b="1" dirty="0"/>
              <a:t>  radial:</a:t>
            </a:r>
            <a:br>
              <a:rPr lang="en" b="1" dirty="0"/>
            </a:br>
            <a:r>
              <a:rPr lang="en" b="1" dirty="0"/>
              <a:t>  </a:t>
            </a:r>
            <a:r>
              <a:rPr lang="en" sz="1600" dirty="0">
                <a:solidFill>
                  <a:srgbClr val="000000"/>
                </a:solidFill>
              </a:rPr>
              <a:t>- -0.11579694660561331</a:t>
            </a:r>
            <a:br>
              <a:rPr lang="en" sz="1600" dirty="0"/>
            </a:br>
            <a:r>
              <a:rPr lang="en" sz="1600" dirty="0"/>
              <a:t>  </a:t>
            </a:r>
            <a:r>
              <a:rPr lang="en" sz="1600" dirty="0">
                <a:solidFill>
                  <a:srgbClr val="000000"/>
                </a:solidFill>
              </a:rPr>
              <a:t>- -0.005377650571326906</a:t>
            </a:r>
            <a:br>
              <a:rPr lang="en" sz="1600" dirty="0"/>
            </a:br>
            <a:r>
              <a:rPr lang="en" sz="1600" dirty="0"/>
              <a:t>  </a:t>
            </a:r>
            <a:r>
              <a:rPr lang="en" b="1" dirty="0"/>
              <a:t>t1: </a:t>
            </a:r>
            <a:r>
              <a:rPr lang="en" sz="1600" dirty="0">
                <a:solidFill>
                  <a:srgbClr val="000000"/>
                </a:solidFill>
              </a:rPr>
              <a:t>3.656950722517991E-4</a:t>
            </a:r>
            <a:br>
              <a:rPr lang="en" sz="1600" dirty="0"/>
            </a:br>
            <a:r>
              <a:rPr lang="en" sz="1600" dirty="0"/>
              <a:t>  </a:t>
            </a:r>
            <a:r>
              <a:rPr lang="en" b="1" dirty="0"/>
              <a:t>t2: </a:t>
            </a:r>
            <a:r>
              <a:rPr lang="en" sz="1600" dirty="0">
                <a:solidFill>
                  <a:srgbClr val="000000"/>
                </a:solidFill>
              </a:rPr>
              <a:t>-0.0021226174987299313</a:t>
            </a:r>
            <a:br>
              <a:rPr lang="en" sz="1600" dirty="0"/>
            </a:br>
            <a:r>
              <a:rPr lang="en" b="1" dirty="0" err="1"/>
              <a:t>mirror_offset</a:t>
            </a:r>
            <a:r>
              <a:rPr lang="en" b="1" dirty="0"/>
              <a:t>: </a:t>
            </a:r>
            <a:r>
              <a:rPr lang="en" sz="1600" dirty="0">
                <a:solidFill>
                  <a:srgbClr val="000000"/>
                </a:solidFill>
              </a:rPr>
              <a:t>0.9041680341337086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12" name="Image6">
            <a:extLst>
              <a:ext uri="{FF2B5EF4-FFF2-40B4-BE49-F238E27FC236}">
                <a16:creationId xmlns:a16="http://schemas.microsoft.com/office/drawing/2014/main" id="{9FF3A3BE-BAC3-2842-9654-79BE3C7B3270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904509" y="787713"/>
            <a:ext cx="3735491" cy="37354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20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23B56D5-8D3A-A34F-B65E-EAC072F206E0}"/>
              </a:ext>
            </a:extLst>
          </p:cNvPr>
          <p:cNvSpPr/>
          <p:nvPr/>
        </p:nvSpPr>
        <p:spPr>
          <a:xfrm>
            <a:off x="19631" y="4056222"/>
            <a:ext cx="2543460" cy="1045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915" y="0"/>
            <a:ext cx="6732433" cy="679622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0000"/>
                </a:solidFill>
              </a:rPr>
              <a:t>Архитектура решения</a:t>
            </a:r>
            <a:endParaRPr lang="en-US" sz="31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E094D-DE27-EF43-BA95-3724AF8883F5}"/>
              </a:ext>
            </a:extLst>
          </p:cNvPr>
          <p:cNvSpPr txBox="1"/>
          <p:nvPr/>
        </p:nvSpPr>
        <p:spPr>
          <a:xfrm>
            <a:off x="8640000" y="4680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9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0CAAA01-37FF-C64C-BAE2-B51AC6230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28" y="732227"/>
            <a:ext cx="8736422" cy="431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0159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5050</TotalTime>
  <Words>533</Words>
  <Application>Microsoft Macintosh PowerPoint</Application>
  <PresentationFormat>Экран (16:9)</PresentationFormat>
  <Paragraphs>148</Paragraphs>
  <Slides>13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Times New Roman</vt:lpstr>
      <vt:lpstr>Cover</vt:lpstr>
      <vt:lpstr>1_Cover</vt:lpstr>
      <vt:lpstr>Автоматизация обработки изображения формата 360 градусов</vt:lpstr>
      <vt:lpstr>Цели и задачи:</vt:lpstr>
      <vt:lpstr>Камера Samsung Gear 360 </vt:lpstr>
      <vt:lpstr>Gear 360 ActionDirector. </vt:lpstr>
      <vt:lpstr>Kolor Autopano Giga</vt:lpstr>
      <vt:lpstr>Сравнительный анализ приложений</vt:lpstr>
      <vt:lpstr>Описание решения </vt:lpstr>
      <vt:lpstr>Калибровочные файлы</vt:lpstr>
      <vt:lpstr>Архитектура решения</vt:lpstr>
      <vt:lpstr>Пользовательский интерфейс</vt:lpstr>
      <vt:lpstr>Сравнительный анализ приложений</vt:lpstr>
      <vt:lpstr>Результаты</vt:lpstr>
      <vt:lpstr>Спасибо за внимание!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Irina Stokolias</cp:lastModifiedBy>
  <cp:revision>73</cp:revision>
  <dcterms:created xsi:type="dcterms:W3CDTF">2014-06-27T12:30:22Z</dcterms:created>
  <dcterms:modified xsi:type="dcterms:W3CDTF">2018-05-24T20:12:39Z</dcterms:modified>
</cp:coreProperties>
</file>